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5" r:id="rId2"/>
    <p:sldId id="266" r:id="rId3"/>
    <p:sldId id="267" r:id="rId4"/>
    <p:sldId id="268" r:id="rId5"/>
    <p:sldId id="269" r:id="rId6"/>
    <p:sldId id="270" r:id="rId7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B596"/>
    <a:srgbClr val="0076BD"/>
    <a:srgbClr val="583274"/>
    <a:srgbClr val="6C597F"/>
    <a:srgbClr val="355777"/>
    <a:srgbClr val="003F69"/>
    <a:srgbClr val="359375"/>
    <a:srgbClr val="498F4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6011" autoAdjust="0"/>
    <p:restoredTop sz="79925" autoAdjust="0"/>
  </p:normalViewPr>
  <p:slideViewPr>
    <p:cSldViewPr>
      <p:cViewPr varScale="1">
        <p:scale>
          <a:sx n="97" d="100"/>
          <a:sy n="97" d="100"/>
        </p:scale>
        <p:origin x="-114" y="-462"/>
      </p:cViewPr>
      <p:guideLst>
        <p:guide orient="horz" pos="480"/>
        <p:guide pos="54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3" d="100"/>
          <a:sy n="143" d="100"/>
        </p:scale>
        <p:origin x="-3632" y="-12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5512121-C890-4791-AAA6-0020226A941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7C6C746-F473-466C-9CF0-CDC20D84F9F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9340C-84AB-41C2-8821-40DCD7BAB172}" type="slidenum">
              <a:rPr lang="en-US" smtClean="0"/>
              <a:pPr/>
              <a:t>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9340C-84AB-41C2-8821-40DCD7BAB17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9340C-84AB-41C2-8821-40DCD7BAB17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9340C-84AB-41C2-8821-40DCD7BAB17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9340C-84AB-41C2-8821-40DCD7BAB17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9340C-84AB-41C2-8821-40DCD7BAB17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5" name="Rectangle 73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 w="31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27" name="Rectangle 55"/>
          <p:cNvSpPr>
            <a:spLocks noChangeArrowheads="1"/>
          </p:cNvSpPr>
          <p:nvPr userDrawn="1"/>
        </p:nvSpPr>
        <p:spPr bwMode="auto">
          <a:xfrm>
            <a:off x="4572000" y="2044700"/>
            <a:ext cx="4572000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25988" y="3090863"/>
            <a:ext cx="3960812" cy="338137"/>
          </a:xfrm>
          <a:solidFill>
            <a:srgbClr val="003F69">
              <a:alpha val="0"/>
            </a:srgbClr>
          </a:solidFill>
        </p:spPr>
        <p:txBody>
          <a:bodyPr lIns="0" tIns="0" rIns="0" bIns="0"/>
          <a:lstStyle>
            <a:lvl1pPr marL="0" indent="0">
              <a:lnSpc>
                <a:spcPct val="70000"/>
              </a:lnSpc>
              <a:buFont typeface="Times" pitchFamily="1" charset="0"/>
              <a:buNone/>
              <a:defRPr sz="1600">
                <a:solidFill>
                  <a:schemeClr val="bg1"/>
                </a:solidFill>
                <a:latin typeface="Times New Roman" pitchFamily="1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3136" name="Picture 64" descr="epa_logo_vert_rev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457200"/>
            <a:ext cx="1752600" cy="692150"/>
          </a:xfrm>
          <a:prstGeom prst="rect">
            <a:avLst/>
          </a:prstGeom>
          <a:noFill/>
        </p:spPr>
      </p:pic>
      <p:pic>
        <p:nvPicPr>
          <p:cNvPr id="3151" name="Picture 79" descr="bottom banner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943600"/>
            <a:ext cx="9144000" cy="914400"/>
          </a:xfrm>
          <a:prstGeom prst="rect">
            <a:avLst/>
          </a:prstGeom>
          <a:noFill/>
        </p:spPr>
      </p:pic>
      <p:sp>
        <p:nvSpPr>
          <p:cNvPr id="3149" name="Text Box 77"/>
          <p:cNvSpPr txBox="1">
            <a:spLocks noChangeArrowheads="1"/>
          </p:cNvSpPr>
          <p:nvPr userDrawn="1"/>
        </p:nvSpPr>
        <p:spPr bwMode="auto">
          <a:xfrm>
            <a:off x="381000" y="6248400"/>
            <a:ext cx="2514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900" dirty="0">
                <a:solidFill>
                  <a:schemeClr val="bg1"/>
                </a:solidFill>
              </a:rPr>
              <a:t>Place Program Name Here If Applicable</a:t>
            </a:r>
            <a:endParaRPr lang="en-US" sz="900" dirty="0">
              <a:latin typeface="Arial Black" pitchFamily="4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1860550"/>
            <a:ext cx="1943100" cy="3898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7238" y="1860550"/>
            <a:ext cx="5681662" cy="3898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45A0F99-A94B-4F5D-B32E-E36966E387EF}" type="datetime1">
              <a:rPr lang="en-US" smtClean="0"/>
              <a:pPr/>
              <a:t>7/23/2012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4128B4-04C5-496C-9DBD-0DEB2AE5D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362200"/>
            <a:ext cx="3810000" cy="3397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2362200"/>
            <a:ext cx="3810000" cy="3397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1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7238" y="1860550"/>
            <a:ext cx="7772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362200"/>
            <a:ext cx="7772400" cy="339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1061" name="Picture 37" descr="epa_logo_vert_large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57200" y="457200"/>
            <a:ext cx="1752600" cy="690563"/>
          </a:xfrm>
          <a:prstGeom prst="rect">
            <a:avLst/>
          </a:prstGeom>
          <a:noFill/>
        </p:spPr>
      </p:pic>
      <p:sp>
        <p:nvSpPr>
          <p:cNvPr id="1062" name="Text Box 38"/>
          <p:cNvSpPr txBox="1">
            <a:spLocks noChangeArrowheads="1"/>
          </p:cNvSpPr>
          <p:nvPr userDrawn="1"/>
        </p:nvSpPr>
        <p:spPr bwMode="auto">
          <a:xfrm>
            <a:off x="6248400" y="6248400"/>
            <a:ext cx="2514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900" dirty="0" smtClean="0"/>
              <a:t>Office of Radiation</a:t>
            </a:r>
            <a:r>
              <a:rPr lang="en-US" sz="900" baseline="0" dirty="0" smtClean="0"/>
              <a:t> and Indoor Air</a:t>
            </a:r>
            <a:endParaRPr lang="en-US" sz="900" dirty="0">
              <a:latin typeface="Arial Black" pitchFamily="48" charset="0"/>
            </a:endParaRPr>
          </a:p>
        </p:txBody>
      </p:sp>
      <p:sp>
        <p:nvSpPr>
          <p:cNvPr id="1063" name="Text Box 39"/>
          <p:cNvSpPr txBox="1">
            <a:spLocks noChangeArrowheads="1"/>
          </p:cNvSpPr>
          <p:nvPr userDrawn="1"/>
        </p:nvSpPr>
        <p:spPr bwMode="auto">
          <a:xfrm>
            <a:off x="6248400" y="609600"/>
            <a:ext cx="2514600" cy="2143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800" dirty="0" smtClean="0"/>
              <a:t>www.epa.gov/radiation/labs</a:t>
            </a:r>
            <a:endParaRPr lang="en-US" sz="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3000" b="1">
          <a:solidFill>
            <a:srgbClr val="49904D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 b="1">
          <a:solidFill>
            <a:srgbClr val="49904D"/>
          </a:solidFill>
          <a:latin typeface="Arial" charset="0"/>
          <a:ea typeface="ＭＳ Ｐゴシック" pitchFamily="1" charset="-128"/>
        </a:defRPr>
      </a:lvl2pPr>
      <a:lvl3pPr algn="l" rtl="0" fontAlgn="base">
        <a:spcBef>
          <a:spcPct val="0"/>
        </a:spcBef>
        <a:spcAft>
          <a:spcPct val="0"/>
        </a:spcAft>
        <a:defRPr sz="3000" b="1">
          <a:solidFill>
            <a:srgbClr val="49904D"/>
          </a:solidFill>
          <a:latin typeface="Arial" charset="0"/>
          <a:ea typeface="ＭＳ Ｐゴシック" pitchFamily="1" charset="-128"/>
        </a:defRPr>
      </a:lvl3pPr>
      <a:lvl4pPr algn="l" rtl="0" fontAlgn="base">
        <a:spcBef>
          <a:spcPct val="0"/>
        </a:spcBef>
        <a:spcAft>
          <a:spcPct val="0"/>
        </a:spcAft>
        <a:defRPr sz="3000" b="1">
          <a:solidFill>
            <a:srgbClr val="49904D"/>
          </a:solidFill>
          <a:latin typeface="Arial" charset="0"/>
          <a:ea typeface="ＭＳ Ｐゴシック" pitchFamily="1" charset="-128"/>
        </a:defRPr>
      </a:lvl4pPr>
      <a:lvl5pPr algn="l" rtl="0" fontAlgn="base">
        <a:spcBef>
          <a:spcPct val="0"/>
        </a:spcBef>
        <a:spcAft>
          <a:spcPct val="0"/>
        </a:spcAft>
        <a:defRPr sz="3000" b="1">
          <a:solidFill>
            <a:srgbClr val="49904D"/>
          </a:solidFill>
          <a:latin typeface="Arial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49904D"/>
          </a:solidFill>
          <a:latin typeface="Arial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49904D"/>
          </a:solidFill>
          <a:latin typeface="Arial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49904D"/>
          </a:solidFill>
          <a:latin typeface="Arial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49904D"/>
          </a:solidFill>
          <a:latin typeface="Arial" charset="0"/>
          <a:ea typeface="ＭＳ Ｐゴシック" pitchFamily="1" charset="-128"/>
        </a:defRPr>
      </a:lvl9pPr>
    </p:titleStyle>
    <p:bodyStyle>
      <a:lvl1pPr marL="168275" indent="-168275" algn="l" rtl="0" fontAlgn="base">
        <a:spcBef>
          <a:spcPct val="20000"/>
        </a:spcBef>
        <a:spcAft>
          <a:spcPct val="0"/>
        </a:spcAft>
        <a:buClr>
          <a:srgbClr val="49904D"/>
        </a:buClr>
        <a:buSzPct val="90000"/>
        <a:buFont typeface="Times" pitchFamily="1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74625" algn="l" rtl="0" fontAlgn="base">
        <a:spcBef>
          <a:spcPct val="20000"/>
        </a:spcBef>
        <a:spcAft>
          <a:spcPct val="0"/>
        </a:spcAft>
        <a:buClr>
          <a:srgbClr val="49904D"/>
        </a:buClr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739775" indent="-168275" algn="l" rtl="0" fontAlgn="base">
        <a:spcBef>
          <a:spcPct val="20000"/>
        </a:spcBef>
        <a:spcAft>
          <a:spcPct val="0"/>
        </a:spcAft>
        <a:buClr>
          <a:srgbClr val="49904D"/>
        </a:buClr>
        <a:buSzPct val="90000"/>
        <a:buFont typeface="Times" pitchFamily="1" charset="0"/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023938" indent="-169863" algn="l" rtl="0" fontAlgn="base">
        <a:spcBef>
          <a:spcPct val="20000"/>
        </a:spcBef>
        <a:spcAft>
          <a:spcPct val="0"/>
        </a:spcAft>
        <a:buClr>
          <a:srgbClr val="49904D"/>
        </a:buClr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1314450" indent="-176213" algn="l" rtl="0" fontAlgn="base">
        <a:spcBef>
          <a:spcPct val="20000"/>
        </a:spcBef>
        <a:spcAft>
          <a:spcPct val="0"/>
        </a:spcAft>
        <a:buClr>
          <a:srgbClr val="49904D"/>
        </a:buClr>
        <a:buChar char="»"/>
        <a:defRPr sz="2400" i="1">
          <a:solidFill>
            <a:schemeClr val="tx1"/>
          </a:solidFill>
          <a:latin typeface="+mn-lt"/>
          <a:ea typeface="+mn-ea"/>
        </a:defRPr>
      </a:lvl5pPr>
      <a:lvl6pPr marL="1771650" indent="-176213" algn="l" rtl="0" fontAlgn="base">
        <a:spcBef>
          <a:spcPct val="20000"/>
        </a:spcBef>
        <a:spcAft>
          <a:spcPct val="0"/>
        </a:spcAft>
        <a:buClr>
          <a:srgbClr val="49904D"/>
        </a:buClr>
        <a:buChar char="»"/>
        <a:defRPr sz="2400" i="1">
          <a:solidFill>
            <a:schemeClr val="tx1"/>
          </a:solidFill>
          <a:latin typeface="+mn-lt"/>
          <a:ea typeface="+mn-ea"/>
        </a:defRPr>
      </a:lvl6pPr>
      <a:lvl7pPr marL="2228850" indent="-176213" algn="l" rtl="0" fontAlgn="base">
        <a:spcBef>
          <a:spcPct val="20000"/>
        </a:spcBef>
        <a:spcAft>
          <a:spcPct val="0"/>
        </a:spcAft>
        <a:buClr>
          <a:srgbClr val="49904D"/>
        </a:buClr>
        <a:buChar char="»"/>
        <a:defRPr sz="2400" i="1">
          <a:solidFill>
            <a:schemeClr val="tx1"/>
          </a:solidFill>
          <a:latin typeface="+mn-lt"/>
          <a:ea typeface="+mn-ea"/>
        </a:defRPr>
      </a:lvl7pPr>
      <a:lvl8pPr marL="2686050" indent="-176213" algn="l" rtl="0" fontAlgn="base">
        <a:spcBef>
          <a:spcPct val="20000"/>
        </a:spcBef>
        <a:spcAft>
          <a:spcPct val="0"/>
        </a:spcAft>
        <a:buClr>
          <a:srgbClr val="49904D"/>
        </a:buClr>
        <a:buChar char="»"/>
        <a:defRPr sz="2400" i="1">
          <a:solidFill>
            <a:schemeClr val="tx1"/>
          </a:solidFill>
          <a:latin typeface="+mn-lt"/>
          <a:ea typeface="+mn-ea"/>
        </a:defRPr>
      </a:lvl8pPr>
      <a:lvl9pPr marL="3143250" indent="-176213" algn="l" rtl="0" fontAlgn="base">
        <a:spcBef>
          <a:spcPct val="20000"/>
        </a:spcBef>
        <a:spcAft>
          <a:spcPct val="0"/>
        </a:spcAft>
        <a:buClr>
          <a:srgbClr val="49904D"/>
        </a:buClr>
        <a:buChar char="»"/>
        <a:defRPr sz="2400" 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braganza.emilio@epa.gov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brooks.natalia@epa.gov" TargetMode="External"/><Relationship Id="rId4" Type="http://schemas.openxmlformats.org/officeDocument/2006/relationships/hyperlink" Target="mailto:budd.greg@epa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Continuing Operations </a:t>
            </a:r>
            <a:br>
              <a:rPr lang="en-US" sz="3600" dirty="0" smtClean="0"/>
            </a:br>
            <a:r>
              <a:rPr lang="en-US" sz="3600" dirty="0" smtClean="0"/>
              <a:t>at the </a:t>
            </a:r>
            <a:br>
              <a:rPr lang="en-US" sz="3600" dirty="0" smtClean="0"/>
            </a:br>
            <a:r>
              <a:rPr lang="en-US" sz="3600" dirty="0" smtClean="0"/>
              <a:t>EPA Radon Laboratory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43600" y="5257800"/>
            <a:ext cx="2362200" cy="5334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July 18, 2012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295400"/>
            <a:ext cx="4419600" cy="304800"/>
          </a:xfrm>
        </p:spPr>
        <p:txBody>
          <a:bodyPr/>
          <a:lstStyle/>
          <a:p>
            <a:r>
              <a:rPr lang="en-US" dirty="0" smtClean="0"/>
              <a:t>Radon Laboratory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data operations had been suspended at the laboratory</a:t>
            </a:r>
          </a:p>
          <a:p>
            <a:r>
              <a:rPr lang="en-US" dirty="0" smtClean="0"/>
              <a:t>Current, improved radon laboratory operations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295400"/>
            <a:ext cx="7772400" cy="717550"/>
          </a:xfrm>
        </p:spPr>
        <p:txBody>
          <a:bodyPr>
            <a:noAutofit/>
          </a:bodyPr>
          <a:lstStyle/>
          <a:p>
            <a:r>
              <a:rPr lang="en-US" dirty="0" smtClean="0"/>
              <a:t>Why data operations had been </a:t>
            </a:r>
            <a:br>
              <a:rPr lang="en-US" dirty="0" smtClean="0"/>
            </a:br>
            <a:r>
              <a:rPr lang="en-US" dirty="0" smtClean="0"/>
              <a:t>suspended at the Laboratory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86000"/>
            <a:ext cx="7772400" cy="3810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Data operations suspended for the Radiation and Indoor Environments National Laboratory (R&amp;IENL)</a:t>
            </a:r>
          </a:p>
          <a:p>
            <a:pPr lvl="1"/>
            <a:r>
              <a:rPr lang="en-US" dirty="0" smtClean="0"/>
              <a:t> August, 2011</a:t>
            </a:r>
          </a:p>
          <a:p>
            <a:pPr lvl="1"/>
            <a:r>
              <a:rPr lang="en-US" dirty="0" smtClean="0"/>
              <a:t> Radon laboratory is a component</a:t>
            </a:r>
          </a:p>
          <a:p>
            <a:pPr lvl="1"/>
            <a:r>
              <a:rPr lang="en-US" dirty="0" smtClean="0"/>
              <a:t> Quality system (R&amp;IENL) not in compliance with EPA requirements</a:t>
            </a:r>
          </a:p>
          <a:p>
            <a:r>
              <a:rPr lang="en-US" dirty="0" smtClean="0"/>
              <a:t>Effective June 1, 2012, Radon Laboratory component of R&amp;IENL allowed to operate</a:t>
            </a:r>
          </a:p>
          <a:p>
            <a:r>
              <a:rPr lang="en-US" dirty="0" smtClean="0"/>
              <a:t>Commitment from senior managements: ORIA radon laboratory will support the radon industry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295400"/>
            <a:ext cx="7772400" cy="304800"/>
          </a:xfrm>
        </p:spPr>
        <p:txBody>
          <a:bodyPr>
            <a:noAutofit/>
          </a:bodyPr>
          <a:lstStyle/>
          <a:p>
            <a:r>
              <a:rPr lang="en-US" dirty="0" smtClean="0"/>
              <a:t>Radon Laboratory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05000"/>
            <a:ext cx="7772400" cy="4114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Quality system for the radon laboratory</a:t>
            </a:r>
          </a:p>
          <a:p>
            <a:pPr lvl="1"/>
            <a:r>
              <a:rPr lang="en-US" dirty="0" smtClean="0"/>
              <a:t> Standard Operating Procedures</a:t>
            </a:r>
          </a:p>
          <a:p>
            <a:pPr lvl="1"/>
            <a:r>
              <a:rPr lang="en-US" dirty="0" smtClean="0"/>
              <a:t> Quality Assurance Manual</a:t>
            </a:r>
          </a:p>
          <a:p>
            <a:pPr lvl="1"/>
            <a:r>
              <a:rPr lang="en-US" dirty="0" smtClean="0"/>
              <a:t> Multi layered data review process</a:t>
            </a:r>
          </a:p>
          <a:p>
            <a:pPr lvl="1"/>
            <a:r>
              <a:rPr lang="en-US" dirty="0" smtClean="0"/>
              <a:t> Multiple internal &amp; external audit performed</a:t>
            </a:r>
          </a:p>
          <a:p>
            <a:pPr lvl="1"/>
            <a:r>
              <a:rPr lang="en-US" dirty="0" smtClean="0"/>
              <a:t> Complies with EPA requirements</a:t>
            </a:r>
          </a:p>
          <a:p>
            <a:pPr lvl="2"/>
            <a:r>
              <a:rPr lang="en-US" dirty="0" smtClean="0"/>
              <a:t>EPA Order CIO 2105.0</a:t>
            </a:r>
          </a:p>
          <a:p>
            <a:pPr lvl="2"/>
            <a:r>
              <a:rPr lang="en-US" dirty="0" smtClean="0"/>
              <a:t>ANSI/ASQ E4-2004</a:t>
            </a:r>
          </a:p>
          <a:p>
            <a:r>
              <a:rPr lang="en-US" dirty="0" smtClean="0"/>
              <a:t>Radon laboratory support to industry resumes as before</a:t>
            </a:r>
          </a:p>
          <a:p>
            <a:pPr lvl="1"/>
            <a:r>
              <a:rPr lang="en-US" dirty="0" smtClean="0"/>
              <a:t> NEHA, NRSB</a:t>
            </a:r>
          </a:p>
          <a:p>
            <a:pPr lvl="1"/>
            <a:r>
              <a:rPr lang="en-US" dirty="0" smtClean="0"/>
              <a:t> Federal, state, local, and tribal government support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295400"/>
            <a:ext cx="7772400" cy="304800"/>
          </a:xfrm>
        </p:spPr>
        <p:txBody>
          <a:bodyPr/>
          <a:lstStyle/>
          <a:p>
            <a:r>
              <a:rPr lang="en-US" dirty="0" smtClean="0"/>
              <a:t>Radon Laboratory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7772400" cy="4038600"/>
          </a:xfrm>
        </p:spPr>
        <p:txBody>
          <a:bodyPr>
            <a:normAutofit/>
          </a:bodyPr>
          <a:lstStyle/>
          <a:p>
            <a:r>
              <a:rPr lang="en-US" dirty="0" smtClean="0"/>
              <a:t>Staffing utilization made more efficient</a:t>
            </a:r>
          </a:p>
          <a:p>
            <a:r>
              <a:rPr lang="en-US" dirty="0" smtClean="0"/>
              <a:t>Chamber systems maintenance</a:t>
            </a:r>
          </a:p>
          <a:p>
            <a:r>
              <a:rPr lang="en-US" dirty="0" smtClean="0"/>
              <a:t>Propagation of error work prepared for publishing</a:t>
            </a:r>
          </a:p>
          <a:p>
            <a:r>
              <a:rPr lang="en-US" dirty="0" smtClean="0"/>
              <a:t>High priority exposures take precedence</a:t>
            </a:r>
          </a:p>
          <a:p>
            <a:r>
              <a:rPr lang="en-US" dirty="0" smtClean="0"/>
              <a:t>Chamber time scheduled for the next 8 months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295400"/>
            <a:ext cx="7772400" cy="304800"/>
          </a:xfrm>
        </p:spPr>
        <p:txBody>
          <a:bodyPr/>
          <a:lstStyle/>
          <a:p>
            <a:r>
              <a:rPr lang="en-US" dirty="0" smtClean="0"/>
              <a:t>R&amp;IENL Contacts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05000"/>
            <a:ext cx="7772400" cy="3854450"/>
          </a:xfrm>
        </p:spPr>
        <p:txBody>
          <a:bodyPr>
            <a:noAutofit/>
          </a:bodyPr>
          <a:lstStyle/>
          <a:p>
            <a:r>
              <a:rPr lang="en-US" sz="1800" dirty="0" smtClean="0"/>
              <a:t>Emilio B. Braganza</a:t>
            </a:r>
          </a:p>
          <a:p>
            <a:pPr lvl="1"/>
            <a:r>
              <a:rPr lang="en-US" sz="1800" dirty="0" smtClean="0"/>
              <a:t>702 784 8280</a:t>
            </a:r>
          </a:p>
          <a:p>
            <a:pPr lvl="1"/>
            <a:r>
              <a:rPr lang="en-US" sz="1800" dirty="0" smtClean="0">
                <a:hlinkClick r:id="rId3"/>
              </a:rPr>
              <a:t>braganza.emilio@epa.gov</a:t>
            </a:r>
            <a:endParaRPr lang="en-US" sz="1800" dirty="0"/>
          </a:p>
          <a:p>
            <a:pPr lvl="1"/>
            <a:r>
              <a:rPr lang="en-US" sz="1800" dirty="0" smtClean="0"/>
              <a:t>Oversee radon laboratory operations</a:t>
            </a:r>
          </a:p>
          <a:p>
            <a:pPr lvl="1">
              <a:buNone/>
            </a:pPr>
            <a:endParaRPr lang="en-US" sz="1200" dirty="0" smtClean="0"/>
          </a:p>
          <a:p>
            <a:r>
              <a:rPr lang="en-US" sz="1800" dirty="0" smtClean="0"/>
              <a:t>Greg Budd</a:t>
            </a:r>
          </a:p>
          <a:p>
            <a:pPr lvl="1"/>
            <a:r>
              <a:rPr lang="en-US" sz="1800" dirty="0" smtClean="0"/>
              <a:t>702 784 8273</a:t>
            </a:r>
          </a:p>
          <a:p>
            <a:pPr lvl="1"/>
            <a:r>
              <a:rPr lang="en-US" sz="1800" dirty="0">
                <a:hlinkClick r:id="rId4"/>
              </a:rPr>
              <a:t>b</a:t>
            </a:r>
            <a:r>
              <a:rPr lang="en-US" sz="1800" dirty="0" smtClean="0">
                <a:hlinkClick r:id="rId4"/>
              </a:rPr>
              <a:t>udd.greg@epa.gov</a:t>
            </a:r>
            <a:endParaRPr lang="en-US" sz="1800" dirty="0" smtClean="0"/>
          </a:p>
          <a:p>
            <a:pPr lvl="1"/>
            <a:r>
              <a:rPr lang="en-US" sz="1800" dirty="0" smtClean="0"/>
              <a:t>Senior scientist at the radon laboratory</a:t>
            </a:r>
          </a:p>
          <a:p>
            <a:pPr lvl="1"/>
            <a:endParaRPr lang="en-US" sz="1200" dirty="0" smtClean="0"/>
          </a:p>
          <a:p>
            <a:r>
              <a:rPr lang="en-US" sz="1800" dirty="0" smtClean="0"/>
              <a:t>Natalia Brooks</a:t>
            </a:r>
          </a:p>
          <a:p>
            <a:pPr lvl="1"/>
            <a:r>
              <a:rPr lang="en-US" sz="1800" dirty="0" smtClean="0"/>
              <a:t>702 784 8254</a:t>
            </a:r>
          </a:p>
          <a:p>
            <a:pPr lvl="1"/>
            <a:r>
              <a:rPr lang="en-US" sz="1800" dirty="0" smtClean="0">
                <a:hlinkClick r:id="rId5"/>
              </a:rPr>
              <a:t>brooks.natalia@epa.gov</a:t>
            </a:r>
            <a:endParaRPr lang="en-US" sz="1800" dirty="0" smtClean="0"/>
          </a:p>
          <a:p>
            <a:pPr lvl="1"/>
            <a:r>
              <a:rPr lang="en-US" sz="1800" dirty="0" smtClean="0"/>
              <a:t>Chamber operator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2180</TotalTime>
  <Words>226</Words>
  <Application>Microsoft Office PowerPoint</Application>
  <PresentationFormat>On-screen Show (4:3)</PresentationFormat>
  <Paragraphs>51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Blank Presentation</vt:lpstr>
      <vt:lpstr>Continuing Operations  at the  EPA Radon Laboratory</vt:lpstr>
      <vt:lpstr>Radon Laboratory</vt:lpstr>
      <vt:lpstr>Why data operations had been  suspended at the Laboratory</vt:lpstr>
      <vt:lpstr>Radon Laboratory Operations</vt:lpstr>
      <vt:lpstr>Radon Laboratory Operations</vt:lpstr>
      <vt:lpstr>R&amp;IENL Contacts</vt:lpstr>
    </vt:vector>
  </TitlesOfParts>
  <Company>U.S. 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0</dc:title>
  <dc:creator>Jeggan Cole</dc:creator>
  <cp:lastModifiedBy>J. Cole</cp:lastModifiedBy>
  <cp:revision>117</cp:revision>
  <cp:lastPrinted>2008-06-06T17:35:25Z</cp:lastPrinted>
  <dcterms:modified xsi:type="dcterms:W3CDTF">2012-07-23T14:15:33Z</dcterms:modified>
</cp:coreProperties>
</file>